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49" r:id="rId1"/>
    <p:sldMasterId id="2147484867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4" r:id="rId13"/>
    <p:sldId id="265" r:id="rId14"/>
  </p:sldIdLst>
  <p:sldSz cx="18288000" cy="10287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Lato Bold" panose="020B0604020202020204" charset="0"/>
      <p:regular r:id="rId20"/>
    </p:embeddedFont>
    <p:embeddedFont>
      <p:font typeface="Lato Italic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anva Sans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8556-0C5C-4904-A27E-8A39934C6396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AE54-BFB5-4D43-84BE-56BA7B515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29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AE54-BFB5-4D43-84BE-56BA7B515E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29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20" y="3771901"/>
            <a:ext cx="13373099" cy="3394172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820" y="7166069"/>
            <a:ext cx="13373099" cy="16894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6485716"/>
            <a:ext cx="2616978" cy="1167884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679431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14400"/>
            <a:ext cx="13373099" cy="467556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2518" y="5257800"/>
            <a:ext cx="11304831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2993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3657601"/>
            <a:ext cx="13373100" cy="4087268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5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932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41111"/>
            <a:ext cx="13373099" cy="4320030"/>
          </a:xfrm>
        </p:spPr>
        <p:txBody>
          <a:bodyPr anchor="ctr">
            <a:normAutofit/>
          </a:bodyPr>
          <a:lstStyle>
            <a:lvl1pPr algn="l"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5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42219" y="941108"/>
            <a:ext cx="3311402" cy="7925726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3818" y="941108"/>
            <a:ext cx="9715500" cy="792572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4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28701" y="3095095"/>
            <a:ext cx="15592061" cy="4966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3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6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3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8" y="936165"/>
            <a:ext cx="13367531" cy="19213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18" y="3200400"/>
            <a:ext cx="13373100" cy="566643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34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7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5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4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9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9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3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87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98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3088125"/>
            <a:ext cx="13373099" cy="220320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5295194"/>
            <a:ext cx="13373099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9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8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7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96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2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3818" y="3200400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6121" y="3189333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9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9060" y="2959055"/>
            <a:ext cx="598909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3819" y="3823449"/>
            <a:ext cx="6514340" cy="503109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59944" y="2954213"/>
            <a:ext cx="599850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0436" y="3818607"/>
            <a:ext cx="6508011" cy="503109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1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2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669132"/>
            <a:ext cx="5257799" cy="1464468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18" y="669133"/>
            <a:ext cx="7772400" cy="812244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19" y="2397920"/>
            <a:ext cx="5257799" cy="6393654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7200900"/>
            <a:ext cx="133731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818" y="952448"/>
            <a:ext cx="13373100" cy="578245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8051007"/>
            <a:ext cx="13373100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2900"/>
            <a:ext cx="4277274" cy="995794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40832" y="-1179"/>
            <a:ext cx="3535011" cy="1028105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387" y="936165"/>
            <a:ext cx="13367531" cy="192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8" y="3200400"/>
            <a:ext cx="13373100" cy="58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2419" y="9195656"/>
            <a:ext cx="1719425" cy="5555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3819" y="9203713"/>
            <a:ext cx="11429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7719" y="1181674"/>
            <a:ext cx="11696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4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7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8" r:id="rId1"/>
    <p:sldLayoutId id="2147484869" r:id="rId2"/>
    <p:sldLayoutId id="2147484870" r:id="rId3"/>
    <p:sldLayoutId id="2147484871" r:id="rId4"/>
    <p:sldLayoutId id="2147484872" r:id="rId5"/>
    <p:sldLayoutId id="2147484873" r:id="rId6"/>
    <p:sldLayoutId id="2147484874" r:id="rId7"/>
    <p:sldLayoutId id="2147484875" r:id="rId8"/>
    <p:sldLayoutId id="2147484876" r:id="rId9"/>
    <p:sldLayoutId id="2147484877" r:id="rId10"/>
    <p:sldLayoutId id="2147484878" r:id="rId11"/>
    <p:sldLayoutId id="2147484879" r:id="rId12"/>
    <p:sldLayoutId id="2147484880" r:id="rId13"/>
    <p:sldLayoutId id="2147484881" r:id="rId14"/>
    <p:sldLayoutId id="2147484882" r:id="rId15"/>
    <p:sldLayoutId id="2147484883" r:id="rId16"/>
    <p:sldLayoutId id="2147484884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mart-water-fountain.netlify.app/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10391"/>
            <a:ext cx="15010248" cy="1723149"/>
          </a:xfrm>
          <a:custGeom>
            <a:avLst/>
            <a:gdLst/>
            <a:ahLst/>
            <a:cxnLst/>
            <a:rect l="l" t="t" r="r" b="b"/>
            <a:pathLst>
              <a:path w="16609296" h="2433548">
                <a:moveTo>
                  <a:pt x="0" y="0"/>
                </a:moveTo>
                <a:lnTo>
                  <a:pt x="16609296" y="0"/>
                </a:lnTo>
                <a:lnTo>
                  <a:pt x="16609296" y="2433548"/>
                </a:lnTo>
                <a:lnTo>
                  <a:pt x="0" y="243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30194" y="2095500"/>
            <a:ext cx="14493059" cy="142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dirty="0">
                <a:solidFill>
                  <a:srgbClr val="000000"/>
                </a:solidFill>
                <a:latin typeface="Canva Sans Bold"/>
              </a:rPr>
              <a:t>DEPARTMENT OF COMPUTER SCIENCE AND ENGINEERING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0" y="4152900"/>
            <a:ext cx="10459912" cy="709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Project Name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: Smart Water Fountain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Name: 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Proj_224781_Team_2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Members: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dirty="0">
                <a:solidFill>
                  <a:srgbClr val="000000"/>
                </a:solidFill>
                <a:latin typeface="Lato Bold"/>
              </a:rPr>
              <a:t>         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NISHAN K 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M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113321104068) </a:t>
            </a:r>
            <a:r>
              <a:rPr lang="en-US" sz="2900" spc="-1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</a:t>
            </a:r>
            <a:r>
              <a:rPr lang="en-US" sz="2900" spc="-20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PARAMESWARAN J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113321104069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)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49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            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PATURU SUNEEL </a:t>
            </a:r>
            <a:r>
              <a:rPr lang="en-US" sz="2900" spc="-20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CHOWDARY (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113321104072</a:t>
            </a:r>
            <a:r>
              <a:rPr lang="en-US" sz="2900" spc="-20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)     </a:t>
            </a:r>
          </a:p>
          <a:p>
            <a:pPr marL="469900" marR="553720">
              <a:lnSpc>
                <a:spcPct val="146300"/>
              </a:lnSpc>
              <a:spcBef>
                <a:spcPts val="5"/>
              </a:spcBef>
            </a:pP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        PAVANKUMAR </a:t>
            </a:r>
            <a:r>
              <a:rPr lang="en-US" sz="2900" spc="-15" dirty="0" smtClean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V (</a:t>
            </a:r>
            <a:r>
              <a:rPr lang="en-US" sz="2900" spc="-15" dirty="0">
                <a:solidFill>
                  <a:srgbClr val="3E3E3E"/>
                </a:solidFill>
                <a:latin typeface="30"/>
                <a:cs typeface="Times New Roman" panose="02020603050405020304" pitchFamily="18" charset="0"/>
              </a:rPr>
              <a:t>113321104073)</a:t>
            </a:r>
            <a:endParaRPr lang="en-US" sz="2900" dirty="0">
              <a:latin typeface="30"/>
              <a:cs typeface="Times New Roman" panose="02020603050405020304" pitchFamily="18" charset="0"/>
            </a:endParaRPr>
          </a:p>
          <a:p>
            <a:pPr>
              <a:lnSpc>
                <a:spcPts val="4970"/>
              </a:lnSpc>
            </a:pPr>
            <a:r>
              <a:rPr lang="en-US" sz="2900" dirty="0">
                <a:solidFill>
                  <a:srgbClr val="000000"/>
                </a:solidFill>
                <a:latin typeface="30"/>
              </a:rPr>
              <a:t>                           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Canva Sans Bold"/>
              </a:rPr>
              <a:t>                            </a:t>
            </a: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83741"/>
            <a:ext cx="8153400" cy="4141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5372101"/>
            <a:ext cx="8153399" cy="4571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-48500"/>
            <a:ext cx="8963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THE WEBSITE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3741"/>
            <a:ext cx="8305800" cy="41419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403274"/>
            <a:ext cx="8340436" cy="45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2834" y="857250"/>
            <a:ext cx="13462331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Lato"/>
              </a:rPr>
              <a:t>CONCLUSION </a:t>
            </a:r>
            <a:endParaRPr lang="en-US" sz="90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9792" y="3362043"/>
            <a:ext cx="16638215" cy="587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has successfully transformed public parks and gardens into vibrant, sustainable, and interactive spaces that delight and engage visitors.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is not just about water features but also about creating a hub for research, education, and community gathering.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As a result, these fountains have become more than decorative elements; they have become community landmarks, promoting interaction, environmental stewardship, and cultural enrichment.</a:t>
            </a:r>
          </a:p>
        </p:txBody>
      </p:sp>
      <p:sp>
        <p:nvSpPr>
          <p:cNvPr id="4" name="AutoShape 4"/>
          <p:cNvSpPr/>
          <p:nvPr/>
        </p:nvSpPr>
        <p:spPr>
          <a:xfrm>
            <a:off x="2790804" y="29143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61342"/>
            <a:ext cx="16230600" cy="253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0"/>
              </a:lnSpc>
            </a:pPr>
            <a:r>
              <a:rPr lang="en-US" sz="14764" dirty="0">
                <a:solidFill>
                  <a:srgbClr val="000000"/>
                </a:solidFill>
                <a:latin typeface="Lato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2898975" y="7160574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6537913" y="7802831"/>
            <a:ext cx="6293695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3304" y="2924291"/>
            <a:ext cx="13162296" cy="9409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150" y="847725"/>
            <a:ext cx="1241845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6"/>
              </a:lnSpc>
            </a:pPr>
            <a:r>
              <a:rPr lang="en-US" sz="9004" dirty="0" smtClean="0">
                <a:solidFill>
                  <a:srgbClr val="000000"/>
                </a:solidFill>
                <a:latin typeface="Lato"/>
              </a:rPr>
              <a:t>          INNOVATION </a:t>
            </a:r>
            <a:endParaRPr lang="en-US" sz="9004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56" y="3416480"/>
            <a:ext cx="17061844" cy="601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Smart Control : Implement </a:t>
            </a:r>
            <a:r>
              <a:rPr lang="en-US" sz="3009" dirty="0" err="1">
                <a:solidFill>
                  <a:srgbClr val="000000"/>
                </a:solidFill>
                <a:latin typeface="Lato"/>
              </a:rPr>
              <a:t>IoT</a:t>
            </a:r>
            <a:r>
              <a:rPr lang="en-US" sz="3009" dirty="0">
                <a:solidFill>
                  <a:srgbClr val="000000"/>
                </a:solidFill>
                <a:latin typeface="Lato"/>
              </a:rPr>
              <a:t> technology for remote control and scheduling of fountain operation.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Recycling: Integrate a closed-loop water recycling system to minimize water usage.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Music and Light Synchronization: Sync fountain displays with music and lighting for captivating shows.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Quality Sensors: Use sensors to monitor water quality and adjust purification processes as needed.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Augmented Reality (AR) Features: Create an AR app that provides information about the fountain's history, design, and more when visitors point their smartphones at it</a:t>
            </a:r>
            <a:r>
              <a:rPr lang="en-US" sz="3009" dirty="0" smtClean="0">
                <a:solidFill>
                  <a:srgbClr val="000000"/>
                </a:solidFill>
                <a:latin typeface="Lato"/>
              </a:rPr>
              <a:t>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Security Measures: Ensure that the smart fountains have robust cybersecurity measures to protect user data and prevent hacking</a:t>
            </a:r>
            <a:r>
              <a:rPr lang="en-IN" sz="3009" dirty="0" smtClean="0">
                <a:solidFill>
                  <a:srgbClr val="000000"/>
                </a:solidFill>
                <a:latin typeface="Lato"/>
              </a:rPr>
              <a:t>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 smtClean="0">
                <a:solidFill>
                  <a:srgbClr val="000000"/>
                </a:solidFill>
                <a:latin typeface="Lato"/>
              </a:rPr>
              <a:t>Integration </a:t>
            </a:r>
            <a:r>
              <a:rPr lang="en-IN" sz="3009" dirty="0">
                <a:solidFill>
                  <a:srgbClr val="000000"/>
                </a:solidFill>
                <a:latin typeface="Lato"/>
              </a:rPr>
              <a:t>with Smart Cities: Enable integration with smart city infrastructure, so that data from the fountains can be used to optimize water distribution and quality management in the city.</a:t>
            </a:r>
            <a:endParaRPr lang="en-US" sz="3009" dirty="0" smtClean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96455"/>
            <a:ext cx="16238894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07906" y="748886"/>
            <a:ext cx="13824919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 smtClean="0">
                <a:solidFill>
                  <a:srgbClr val="000000"/>
                </a:solidFill>
                <a:latin typeface="Lato"/>
              </a:rPr>
              <a:t>OBJECTIVES</a:t>
            </a:r>
            <a:endParaRPr lang="en-US" sz="9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4720" y="3400447"/>
            <a:ext cx="16938560" cy="585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Conservation: Design fountains that use water efficiently, minimizing waste.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Aesthetic Enhancement: Create visually appealing fountains that enhance the beauty of public parks and gardens.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Environmental Sustainability: Implement eco-friendly features like solar-powered pumps and LED lighting.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Maintenance Efficiency: Develop a system that monitors and reports.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Quality: Maintain water quality through filtration and purification systems.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Data Analytics: Collect data on fountain usage and visitor preferences to improve the overall experience.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Feature Variety: Create fountains with various water features like misting, spraying, and cascading for diversity.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2656" y="567807"/>
            <a:ext cx="15113364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 smtClean="0">
                <a:solidFill>
                  <a:srgbClr val="000000"/>
                </a:solidFill>
                <a:latin typeface="Lato"/>
              </a:rPr>
              <a:t>REQUIREMENTS</a:t>
            </a:r>
            <a:endParaRPr lang="en-US" sz="9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8535" y="3323943"/>
            <a:ext cx="16035929" cy="627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Fountain Design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Collaborate with architects and designers to create aesthetically pleasing fountain structures that fit the park's theme.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Management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Install pumps, filters, and reservoirs for efficient water circulation and filtration.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Sensors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Use water quality sensors, temperature sensors, and weather sensors to gather data for monitoring and control.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Control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Develop a user-friendly control interface, which can be a smartphone app or a touch panel at the park.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Recycling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Implement a water recycling system to minimize water wastage.</a:t>
            </a:r>
          </a:p>
        </p:txBody>
      </p:sp>
      <p:sp>
        <p:nvSpPr>
          <p:cNvPr id="4" name="AutoShape 4"/>
          <p:cNvSpPr/>
          <p:nvPr/>
        </p:nvSpPr>
        <p:spPr>
          <a:xfrm>
            <a:off x="2638404" y="27619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972" y="2134299"/>
            <a:ext cx="17232055" cy="516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Safety Measures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Ensure safety features like water depth sensors and emergency shut-off mechanisms.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Weatherproofing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Design the fountain and its components to withstand various weather conditions.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Maintenance Protocol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Establish a maintenance schedule and integrate sensors to provide alerts for maintenance needs.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Energy Management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Utilize energy-efficient components and consider renewable energy sources such as solar panels.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1574" y="2533815"/>
            <a:ext cx="10984853" cy="7105801"/>
          </a:xfrm>
          <a:custGeom>
            <a:avLst/>
            <a:gdLst/>
            <a:ahLst/>
            <a:cxnLst/>
            <a:rect l="l" t="t" r="r" b="b"/>
            <a:pathLst>
              <a:path w="10984853" h="7105801">
                <a:moveTo>
                  <a:pt x="0" y="0"/>
                </a:moveTo>
                <a:lnTo>
                  <a:pt x="10984852" y="0"/>
                </a:lnTo>
                <a:lnTo>
                  <a:pt x="10984852" y="7105800"/>
                </a:lnTo>
                <a:lnTo>
                  <a:pt x="0" y="71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491776"/>
            <a:ext cx="16230600" cy="14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 smtClean="0">
                <a:solidFill>
                  <a:srgbClr val="000000"/>
                </a:solidFill>
                <a:latin typeface="Lato"/>
              </a:rPr>
              <a:t>RASPBERRY PI INTEGRATION</a:t>
            </a:r>
            <a:endParaRPr lang="en-US" sz="8800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0771" y="2420738"/>
            <a:ext cx="16754751" cy="7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=12;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=13;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setup()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Serial.begin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(9600);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INPUT);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loop()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long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duration,distance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(10); 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distance=(duration*0.034/2) + 1;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("Distance = "+ String(distance));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if(distance&lt;100)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("High");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else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("Low");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 smtClean="0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(1,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smtClean="0">
                <a:solidFill>
                  <a:srgbClr val="000000"/>
                </a:solidFill>
                <a:latin typeface="Lato Semi-Bold Italics"/>
              </a:rPr>
              <a:t>}</a:t>
            </a:r>
            <a:endParaRPr lang="en-US" sz="1163" dirty="0">
              <a:solidFill>
                <a:srgbClr val="000000"/>
              </a:solidFill>
              <a:latin typeface="Lato Semi-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71475"/>
            <a:ext cx="15937617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smtClean="0">
                <a:solidFill>
                  <a:srgbClr val="000000"/>
                </a:solidFill>
                <a:latin typeface="Lato"/>
              </a:rPr>
              <a:t>CODE IMPLEMENTATION</a:t>
            </a:r>
            <a:endParaRPr lang="en-US" sz="90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0" y="3086100"/>
            <a:ext cx="7696200" cy="579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art_water_fountains">
            <a:hlinkClick r:id="" action="ppaction://media"/>
            <a:extLst>
              <a:ext uri="{FF2B5EF4-FFF2-40B4-BE49-F238E27FC236}">
                <a16:creationId xmlns:a16="http://schemas.microsoft.com/office/drawing/2014/main" id="{A9266B43-9F24-75B5-9F70-F3F8884C2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1" y="936165"/>
            <a:ext cx="13106399" cy="1921335"/>
          </a:xfrm>
        </p:spPr>
        <p:txBody>
          <a:bodyPr>
            <a:normAutofit/>
          </a:bodyPr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below link to access </a:t>
            </a:r>
            <a:b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overview of smart water fountain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00600" y="3550639"/>
            <a:ext cx="12115800" cy="5136161"/>
          </a:xfrm>
        </p:spPr>
        <p:txBody>
          <a:bodyPr/>
          <a:lstStyle/>
          <a:p>
            <a:pPr marL="0" indent="0">
              <a:buNone/>
            </a:pPr>
            <a:endParaRPr lang="en-IN" dirty="0">
              <a:hlinkClick r:id="rId2"/>
            </a:endParaRPr>
          </a:p>
          <a:p>
            <a:pPr marL="0" indent="0">
              <a:buNone/>
            </a:pPr>
            <a:endParaRPr lang="en-IN" dirty="0" smtClean="0">
              <a:hlinkClick r:id="rId2"/>
            </a:endParaRPr>
          </a:p>
          <a:p>
            <a:pPr marL="0" indent="0">
              <a:buNone/>
            </a:pPr>
            <a:r>
              <a:rPr lang="en-IN" dirty="0" smtClean="0">
                <a:hlinkClick r:id="rId2"/>
              </a:rPr>
              <a:t>https://smart-water-fountain.netlify.app/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286500"/>
            <a:ext cx="9421540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632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</TotalTime>
  <Words>702</Words>
  <Application>Microsoft Office PowerPoint</Application>
  <PresentationFormat>Custom</PresentationFormat>
  <Paragraphs>86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Century Gothic</vt:lpstr>
      <vt:lpstr>Arial</vt:lpstr>
      <vt:lpstr>Lato Bold</vt:lpstr>
      <vt:lpstr>Lato Italics</vt:lpstr>
      <vt:lpstr>Calibri</vt:lpstr>
      <vt:lpstr>Lato Semi-Bold</vt:lpstr>
      <vt:lpstr>Lato</vt:lpstr>
      <vt:lpstr>Canva Sans Bold</vt:lpstr>
      <vt:lpstr>Times New Roman</vt:lpstr>
      <vt:lpstr>Lato Semi-Bold Italics</vt:lpstr>
      <vt:lpstr>30</vt:lpstr>
      <vt:lpstr>Canva Sans</vt:lpstr>
      <vt:lpstr>Wingdings 3</vt:lpstr>
      <vt:lpstr>Wisp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the below link to access  the overview of smart water fountain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Smart_water_fountains_IOT_Phase3</dc:title>
  <dc:creator>PETA SRAVAN KUMAR</dc:creator>
  <cp:lastModifiedBy>Nishan</cp:lastModifiedBy>
  <cp:revision>16</cp:revision>
  <dcterms:created xsi:type="dcterms:W3CDTF">2006-08-16T00:00:00Z</dcterms:created>
  <dcterms:modified xsi:type="dcterms:W3CDTF">2023-11-01T06:39:32Z</dcterms:modified>
  <dc:identifier>DAFxf7O1gfU</dc:identifier>
</cp:coreProperties>
</file>